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186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Powitanie rodziców. Powiedzieć: dzisiejsze spotkanie ma uporządkować najważniejsze informacje na start roku i dać wspólny język współpracy.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Warto zaznaczyć, że spotkanie nie jest tylko formalnością, ale ma pomóc rodzicom w całym roku szkolnym.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Pokazać rodzicom, że czas będzie pilnowany. Sprawy indywidualne zaprosić po spotkaniu.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Ten slajd warto omówić spokojnie — nadaje ton całemu spotkaniu.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20 s. Przejście do części organizacyjnej.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Można dodać krótkie lokalne podsumowanie liczby klas, uczniów, nowych sal i najważniejszych zmian organizacyjnych.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 praktyce warto wstawić imiona i nazwiska, godziny dostępności oraz sposób umawiania spotkań.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Podkreślić: dyrekcja jest dostępna, ale dobra ścieżka rozwiązywania spraw zapobiega chaosowi.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Warto powiedzieć rodzicom, że nieodczytana wiadomość często powoduje późniejsze nieporozumienia.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To bardzo praktyczny slajd. Warto powiedzieć: styl komunikacji dorosłych jest modelem dla dzieci.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Wstawić lokalne zasady: które wejście, gdzie szatnie, gdzie sekretariat, gdzie świetlica, jak rodzic wchodzi do szkoły.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Dodać godziny świetlicy i procedurę awaryjną, jeśli rodzic nie zdąży odebrać dziecka.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Warto zachęcić rodziców do szybkiego sygnalizowania problemów: zdrowotnych, emocjonalnych, rodzinnych.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Wyraźnie rozdzielić: kontakt z dzieckiem a odpowiedzialność szkoły za ucznia w czasie zajęć.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To slajd do uzupełnienia konkretnymi datami. Dobrze zostawić go rodzicom po spotkaniu.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20 s. Krótkie przejście do części o bezpieczeństwie.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Podkreślić, że bezpieczeństwo to nie pojedyncza procedura, ale codzienna współpraca.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Można odwołać się do zasad dyżurów nauczycieli i prosić rodziców o szybkie zgłaszanie konkretnych informacji.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3 min. Powiedzieć konkretnie, jakie zasady obowiązują w szkole i co dzieje się przy ich naruszeniu.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Warto powiązać z telefonami i Librusem: cyberbezpieczeństwo zaczyna się od dorosłych nawyków.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3 min. Pokazać rodzicom, gdzie dokument jest dostępny: strona szkoły, sekretariat, wersja skrócona dla uczniów.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Szczególnie ważne przed uroczystościami, wycieczkami i wydarzeniami sportowymi.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20 s. Przejście do części o wsparciu.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Powiedzieć ciepło: zgłoszenie problemu nie jest porażką rodzica, tylko początkiem rozwiązania.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Zachęcić rodziców do krótkiej informacji do wychowawcy — bez ujawniania nadmiaru szczegółów, jeśli nie chcą.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Połączyć z edukacją zdrowotną i dobrostanem. Bez moralizowania — praktycznie.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20 s. Przejście do części o ocenianiu.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Podkreślić rolę bieżącego monitorowania, a nie interwencji dopiero pod koniec półrocza.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Warto powiedzieć, gdzie rodzice znajdą tryb podwyższenia oceny i jakie terminy obowiązują.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Podkreślić równowagę: dziecko ma prawo do wsparcia i obowiązek odpowiedzialności.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20 s. Przejście do części o zmianach. Powiedzieć, że reforma jest procesem rozłożonym na lata.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3 min. Wyjaśnić prostym językiem: reforma to nie tylko nowe dokumenty, ale inne akcenty w uczeniu.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3 min. Rodzic powinien zapamiętać: zmiany są stopniowe i mają wspierać praktyczne uczenie.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Ton spokojny. Celem jest zdrowie, bezpieczeństwo i odpowiedzialność ucznia.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Można nawiązać do programu Pracownie Kompas Jutra i lokalnych potrzeb szkoły.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Świetny slajd do mocnego komunikatu: projekt ma być pracą ucznia, nie dorosłych.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Wstawić lokalne informacje o sali gimnastycznej, nowych salach, zasadach korzystania, planach rozwoju.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To slajd, który rodzice często zapamiętują. Mówi konkretnie, co mają robić w domu.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20 s. Przejście do finalnej części spotkania.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Można zaprosić do wyborów klasowych rad rodziców i zachęcić do konstruktywnego zaangażowania.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Powiedzieć jasno: nie omawiamy spraw indywidualnych dzieci publicznie na zebraniu.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To praktyczny kontrakt współpracy. Można powiedzieć: to są proste rzeczy, ale decydują o jakości roku.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Warto naprawdę przygotować 1–2 stronicowy pakiet PDF lub wydruk dla rodziców.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2 min. To slajd kończący merytorycznie. Można powiedzieć: jeśli zapamiętamy tylko to, mamy dobrą bazę na rok.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1 min. Podsumowanie do zapamiętania.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r>
              <a:rPr lang="en-US" dirty="0"/>
              <a:t>Czas: 4–5 min. Odpowiedzi na pytania ogólne. Sprawy indywidualne skierować na osobne rozmowy.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itle_right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8" y="0"/>
            <a:ext cx="6775704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358384" y="438912"/>
            <a:ext cx="0" cy="589788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640080"/>
            <a:ext cx="4526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Pierwsze spotkanie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dyrektora z rodzicami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21792" y="2670048"/>
            <a:ext cx="434340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1E2A35"/>
                </a:solidFill>
              </a:rPr>
              <a:t>Organizacja roku, bezpieczeństwo, komunikacja, ocenianie, wsparcie ucznia, zmiany 2026/2027, Kompas Jutra oraz zasady współpracy domu i szkoły.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1792" y="624535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dirty="0">
                <a:solidFill>
                  <a:srgbClr val="5F6C76"/>
                </a:solidFill>
              </a:rPr>
              <a:t>Szkoła Podstawowa im. Marii Konopnickiej w Dopiewcu</a:t>
            </a:r>
            <a:endParaRPr lang="en-US" sz="10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Dlaczego to spotkanie jest ważne?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02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94944" y="152704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C6CA3"/>
                </a:solidFill>
              </a:rPr>
              <a:t>1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1243584" y="1719072"/>
            <a:ext cx="530352" cy="0"/>
          </a:xfrm>
          <a:prstGeom prst="line">
            <a:avLst/>
          </a:prstGeom>
          <a:noFill/>
          <a:ln w="25400">
            <a:solidFill>
              <a:srgbClr val="2C6CA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38528" y="149047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43A5A"/>
                </a:solidFill>
              </a:rPr>
              <a:t>Ustalamy wspólny kierunek</a:t>
            </a:r>
            <a:endParaRPr lang="en-US" sz="1620" dirty="0"/>
          </a:p>
        </p:txBody>
      </p:sp>
      <p:sp>
        <p:nvSpPr>
          <p:cNvPr id="10" name="Text 8"/>
          <p:cNvSpPr/>
          <p:nvPr/>
        </p:nvSpPr>
        <p:spPr>
          <a:xfrm>
            <a:off x="1938528" y="180136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Rodzic wie, jak szkoła działa i czego może się spodziewać.</a:t>
            </a:r>
            <a:endParaRPr lang="en-US" sz="1270" dirty="0"/>
          </a:p>
        </p:txBody>
      </p:sp>
      <p:sp>
        <p:nvSpPr>
          <p:cNvPr id="11" name="Text 9"/>
          <p:cNvSpPr/>
          <p:nvPr/>
        </p:nvSpPr>
        <p:spPr>
          <a:xfrm>
            <a:off x="694944" y="248716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3B7E59"/>
                </a:solidFill>
              </a:rPr>
              <a:t>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243584" y="2679192"/>
            <a:ext cx="530352" cy="0"/>
          </a:xfrm>
          <a:prstGeom prst="line">
            <a:avLst/>
          </a:prstGeom>
          <a:noFill/>
          <a:ln w="25400">
            <a:solidFill>
              <a:srgbClr val="3B7E5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38528" y="245059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43A5A"/>
                </a:solidFill>
              </a:rPr>
              <a:t>Porządkujemy zasady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1938528" y="276148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Mniej nieporozumień, więcej jasności w codziennych sprawach.</a:t>
            </a:r>
            <a:endParaRPr lang="en-US" sz="1270" dirty="0"/>
          </a:p>
        </p:txBody>
      </p:sp>
      <p:sp>
        <p:nvSpPr>
          <p:cNvPr id="15" name="Text 13"/>
          <p:cNvSpPr/>
          <p:nvPr/>
        </p:nvSpPr>
        <p:spPr>
          <a:xfrm>
            <a:off x="694944" y="344728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D64141"/>
                </a:solidFill>
              </a:rPr>
              <a:t>3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243584" y="3639312"/>
            <a:ext cx="530352" cy="0"/>
          </a:xfrm>
          <a:prstGeom prst="line">
            <a:avLst/>
          </a:prstGeom>
          <a:noFill/>
          <a:ln w="25400">
            <a:solidFill>
              <a:srgbClr val="D6414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38528" y="341071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43A5A"/>
                </a:solidFill>
              </a:rPr>
              <a:t>Mówimy o bezpieczeństwie</a:t>
            </a:r>
            <a:endParaRPr lang="en-US" sz="1620" dirty="0"/>
          </a:p>
        </p:txBody>
      </p:sp>
      <p:sp>
        <p:nvSpPr>
          <p:cNvPr id="18" name="Text 16"/>
          <p:cNvSpPr/>
          <p:nvPr/>
        </p:nvSpPr>
        <p:spPr>
          <a:xfrm>
            <a:off x="1938528" y="372160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Bezpieczeństwo dziecka wymaga wspólnych, konsekwentnych zasad.</a:t>
            </a:r>
            <a:endParaRPr lang="en-US" sz="1270" dirty="0"/>
          </a:p>
        </p:txBody>
      </p:sp>
      <p:sp>
        <p:nvSpPr>
          <p:cNvPr id="19" name="Text 17"/>
          <p:cNvSpPr/>
          <p:nvPr/>
        </p:nvSpPr>
        <p:spPr>
          <a:xfrm>
            <a:off x="694944" y="44074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1B52D"/>
                </a:solidFill>
              </a:rPr>
              <a:t>4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1243584" y="4599432"/>
            <a:ext cx="530352" cy="0"/>
          </a:xfrm>
          <a:prstGeom prst="line">
            <a:avLst/>
          </a:prstGeom>
          <a:noFill/>
          <a:ln w="25400">
            <a:solidFill>
              <a:srgbClr val="F1B52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938528" y="437083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143A5A"/>
                </a:solidFill>
              </a:rPr>
              <a:t>Pokazujemy zmiany</a:t>
            </a:r>
            <a:endParaRPr lang="en-US" sz="1620" dirty="0"/>
          </a:p>
        </p:txBody>
      </p:sp>
      <p:sp>
        <p:nvSpPr>
          <p:cNvPr id="22" name="Text 20"/>
          <p:cNvSpPr/>
          <p:nvPr/>
        </p:nvSpPr>
        <p:spPr>
          <a:xfrm>
            <a:off x="1938528" y="468172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Rok 2026/2027 to początek ważnych zmian programowych i organizacyjnych.</a:t>
            </a:r>
            <a:endParaRPr lang="en-US" sz="1270" dirty="0"/>
          </a:p>
        </p:txBody>
      </p:sp>
      <p:pic>
        <p:nvPicPr>
          <p:cNvPr id="23" name="Image 0" descr="/mnt/data/wide_friendly_flat_vector_illustration_scene_o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152" y="2497400"/>
            <a:ext cx="4187952" cy="2356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</a:t>
            </a:r>
            <a:r>
              <a:rPr lang="en-US" sz="2850" b="1" dirty="0" err="1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spotkania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03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94944" y="152704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C6CA3"/>
                </a:solidFill>
              </a:rPr>
              <a:t>1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1243584" y="1719072"/>
            <a:ext cx="530352" cy="0"/>
          </a:xfrm>
          <a:prstGeom prst="line">
            <a:avLst/>
          </a:prstGeom>
          <a:noFill/>
          <a:ln w="25400">
            <a:solidFill>
              <a:srgbClr val="2C6CA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38528" y="149047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 err="1">
                <a:solidFill>
                  <a:srgbClr val="143A5A"/>
                </a:solidFill>
              </a:rPr>
              <a:t>wspólny</a:t>
            </a:r>
            <a:r>
              <a:rPr lang="en-US" sz="1620" b="1" dirty="0">
                <a:solidFill>
                  <a:srgbClr val="143A5A"/>
                </a:solidFill>
              </a:rPr>
              <a:t> cel</a:t>
            </a:r>
            <a:endParaRPr lang="en-US" sz="1620" dirty="0"/>
          </a:p>
        </p:txBody>
      </p:sp>
      <p:sp>
        <p:nvSpPr>
          <p:cNvPr id="10" name="Text 8"/>
          <p:cNvSpPr/>
          <p:nvPr/>
        </p:nvSpPr>
        <p:spPr>
          <a:xfrm>
            <a:off x="1938528" y="180136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Powitanie, przebieg spotkania, najważniejsza zasada współpracy.</a:t>
            </a:r>
            <a:endParaRPr lang="en-US" sz="1270" dirty="0"/>
          </a:p>
        </p:txBody>
      </p:sp>
      <p:sp>
        <p:nvSpPr>
          <p:cNvPr id="11" name="Text 9"/>
          <p:cNvSpPr/>
          <p:nvPr/>
        </p:nvSpPr>
        <p:spPr>
          <a:xfrm>
            <a:off x="694944" y="248716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3B7E59"/>
                </a:solidFill>
              </a:rPr>
              <a:t>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243584" y="2679192"/>
            <a:ext cx="530352" cy="0"/>
          </a:xfrm>
          <a:prstGeom prst="line">
            <a:avLst/>
          </a:prstGeom>
          <a:noFill/>
          <a:ln w="25400">
            <a:solidFill>
              <a:srgbClr val="3B7E5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38528" y="245059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 err="1">
                <a:solidFill>
                  <a:srgbClr val="143A5A"/>
                </a:solidFill>
              </a:rPr>
              <a:t>organizacja</a:t>
            </a:r>
            <a:r>
              <a:rPr lang="en-US" sz="1620" b="1" dirty="0">
                <a:solidFill>
                  <a:srgbClr val="143A5A"/>
                </a:solidFill>
              </a:rPr>
              <a:t> szkoły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1938528" y="276148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Kontakty, Librus, świetlica, odbiór dzieci, frekwencja, kalendarz.</a:t>
            </a:r>
            <a:endParaRPr lang="en-US" sz="1270" dirty="0"/>
          </a:p>
        </p:txBody>
      </p:sp>
      <p:sp>
        <p:nvSpPr>
          <p:cNvPr id="15" name="Text 13"/>
          <p:cNvSpPr/>
          <p:nvPr/>
        </p:nvSpPr>
        <p:spPr>
          <a:xfrm>
            <a:off x="694944" y="344728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D64141"/>
                </a:solidFill>
              </a:rPr>
              <a:t>3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243584" y="3639312"/>
            <a:ext cx="530352" cy="0"/>
          </a:xfrm>
          <a:prstGeom prst="line">
            <a:avLst/>
          </a:prstGeom>
          <a:noFill/>
          <a:ln w="25400">
            <a:solidFill>
              <a:srgbClr val="D6414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38528" y="341071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 err="1">
                <a:solidFill>
                  <a:srgbClr val="143A5A"/>
                </a:solidFill>
              </a:rPr>
              <a:t>bezpieczeństwo</a:t>
            </a:r>
            <a:r>
              <a:rPr lang="en-US" sz="1620" b="1" dirty="0">
                <a:solidFill>
                  <a:srgbClr val="143A5A"/>
                </a:solidFill>
              </a:rPr>
              <a:t> i wsparcie</a:t>
            </a:r>
            <a:endParaRPr lang="en-US" sz="1620" dirty="0"/>
          </a:p>
        </p:txBody>
      </p:sp>
      <p:sp>
        <p:nvSpPr>
          <p:cNvPr id="18" name="Text 16"/>
          <p:cNvSpPr/>
          <p:nvPr/>
        </p:nvSpPr>
        <p:spPr>
          <a:xfrm>
            <a:off x="1938528" y="372160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Telefony, standardy ochrony, dane, cyberbezpieczeństwo, pomoc specjalistów.</a:t>
            </a:r>
            <a:endParaRPr lang="en-US" sz="1270" dirty="0"/>
          </a:p>
        </p:txBody>
      </p:sp>
      <p:sp>
        <p:nvSpPr>
          <p:cNvPr id="19" name="Text 17"/>
          <p:cNvSpPr/>
          <p:nvPr/>
        </p:nvSpPr>
        <p:spPr>
          <a:xfrm>
            <a:off x="694944" y="4407408"/>
            <a:ext cx="3840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1B52D"/>
                </a:solidFill>
              </a:rPr>
              <a:t>4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1243584" y="4599432"/>
            <a:ext cx="530352" cy="0"/>
          </a:xfrm>
          <a:prstGeom prst="line">
            <a:avLst/>
          </a:prstGeom>
          <a:noFill/>
          <a:ln w="25400">
            <a:solidFill>
              <a:srgbClr val="F1B52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938528" y="437083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 err="1">
                <a:solidFill>
                  <a:srgbClr val="143A5A"/>
                </a:solidFill>
              </a:rPr>
              <a:t>zmiany</a:t>
            </a:r>
            <a:r>
              <a:rPr lang="en-US" sz="1620" b="1" dirty="0">
                <a:solidFill>
                  <a:srgbClr val="143A5A"/>
                </a:solidFill>
              </a:rPr>
              <a:t> i współpraca</a:t>
            </a:r>
            <a:endParaRPr lang="en-US" sz="1620" dirty="0"/>
          </a:p>
        </p:txBody>
      </p:sp>
      <p:sp>
        <p:nvSpPr>
          <p:cNvPr id="22" name="Text 20"/>
          <p:cNvSpPr/>
          <p:nvPr/>
        </p:nvSpPr>
        <p:spPr>
          <a:xfrm>
            <a:off x="1938528" y="4681728"/>
            <a:ext cx="4617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5F6C76"/>
                </a:solidFill>
              </a:rPr>
              <a:t>Kompas Jutra, edukacja zdrowotna, projekty, rola rodzica, pytania.</a:t>
            </a:r>
            <a:endParaRPr lang="en-US" sz="1270" dirty="0"/>
          </a:p>
        </p:txBody>
      </p:sp>
      <p:pic>
        <p:nvPicPr>
          <p:cNvPr id="23" name="Image 0" descr="/mnt/data/a_bright_clean_cartoon_sticker_style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152" y="1581912"/>
            <a:ext cx="4187952" cy="41879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Najważniejsza myśl na cały rok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04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Partnerstwo nie oznacza braku wymagań.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1272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b="1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i dom są po tej samej stronie — po stronie dziecka.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rozmawiamy bezpośrednio i z szacunkiem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najpierw ustalamy fakty, dopiero potem oceniamy sytuację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 przenosimy konfliktów dorosłych na dzieci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potrzebuje wsparcia, ale też jasnych granic i konsekwencji</a:t>
            </a:r>
            <a:endParaRPr lang="en-US" sz="1720" dirty="0"/>
          </a:p>
        </p:txBody>
      </p:sp>
      <p:sp>
        <p:nvSpPr>
          <p:cNvPr id="9" name="Shape 7"/>
          <p:cNvSpPr/>
          <p:nvPr/>
        </p:nvSpPr>
        <p:spPr>
          <a:xfrm>
            <a:off x="676656" y="5779008"/>
            <a:ext cx="64008" cy="548640"/>
          </a:xfrm>
          <a:prstGeom prst="rect">
            <a:avLst/>
          </a:prstGeom>
          <a:solidFill>
            <a:srgbClr val="D64141"/>
          </a:solidFill>
          <a:ln w="12700">
            <a:solidFill>
              <a:srgbClr val="D64141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5852160"/>
            <a:ext cx="55504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143A5A"/>
                </a:solidFill>
              </a:rPr>
              <a:t>Dziecko najlepiej rozwija się wtedy, gdy dorośli współpracują.</a:t>
            </a:r>
            <a:endParaRPr lang="en-US" sz="1720" dirty="0"/>
          </a:p>
        </p:txBody>
      </p:sp>
      <p:pic>
        <p:nvPicPr>
          <p:cNvPr id="11" name="Image 0" descr="/mnt/data/a_clean_colorful_flat_cartoon_vector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742432" cy="685800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pic>
        <p:nvPicPr>
          <p:cNvPr id="3" name="Image 0" descr="/mnt/data/wide_bright_cheerful_cartoon_illustration_style.png"/>
          <p:cNvPicPr>
            <a:picLocks noChangeAspect="1"/>
          </p:cNvPicPr>
          <p:nvPr/>
        </p:nvPicPr>
        <p:blipFill>
          <a:blip r:embed="rId3"/>
          <a:srcRect l="3000" r="44622"/>
          <a:stretch/>
        </p:blipFill>
        <p:spPr>
          <a:xfrm>
            <a:off x="5806440" y="0"/>
            <a:ext cx="638251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1353312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I. Organizacja roku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713232" y="2862072"/>
            <a:ext cx="1737360" cy="0"/>
          </a:xfrm>
          <a:prstGeom prst="line">
            <a:avLst/>
          </a:prstGeom>
          <a:noFill/>
          <a:ln w="50800">
            <a:solidFill>
              <a:srgbClr val="F1B52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3218688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0C6"/>
                </a:solidFill>
              </a:rPr>
              <a:t>informacje, które porządkują codzienność rodzica i ucznia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05</a:t>
            </a:r>
            <a:endParaRPr lang="en-US" sz="8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Szkoła w roku 2026/2027 — punkt startu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06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Zaczynamy rok od jasności i przewidywalności.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nowy rok szkolny to kontynuacja pracy szkoły i jednocześnie czas zmian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ważne są: bezpieczeństwo, dobra komunikacja i spokojne wdrażanie nowych rozwiązań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nowa przestrzeń szkoły daje możliwości, ale wymaga wspólnej odpowiedzialności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powinien wiedzieć, gdzie szukać informacji i z kim rozmawiać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najważniejsze dokumenty i procedury są dostępne w szkole oraz przez ustalone kanały komunikacji</a:t>
            </a:r>
            <a:endParaRPr lang="en-US" sz="1720" dirty="0"/>
          </a:p>
        </p:txBody>
      </p:sp>
      <p:pic>
        <p:nvPicPr>
          <p:cNvPr id="9" name="Image 0" descr="/mnt/data/wide_bright_cheerful_cartoon_illustration_style.png"/>
          <p:cNvPicPr>
            <a:picLocks noChangeAspect="1"/>
          </p:cNvPicPr>
          <p:nvPr/>
        </p:nvPicPr>
        <p:blipFill>
          <a:blip r:embed="rId3"/>
          <a:srcRect l="7000" r="33840"/>
          <a:stretch/>
        </p:blipFill>
        <p:spPr>
          <a:xfrm>
            <a:off x="6537960" y="1417320"/>
            <a:ext cx="4882896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Najważniejsze kontakty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07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Dobrze skierowana sprawa jest szybciej rozwiązana.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wychowawca — pierwsza osoba do spraw klasy i dziecka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nauczyciel przedmiotu — wymagania, oceny, trudności z danego przedmiotu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pedagog, psycholog, pedagog specjalny — wsparcie emocjonalne, wychowawcze i rozwojowe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sekretariat — dokumenty, legitymacje, zaświadczenia i sprawy formalne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dyrektor / wicedyrektor — sprawy wymagające decyzji szkoły lub wyjaśnione wcześniej na niższym poziomie</a:t>
            </a:r>
            <a:endParaRPr lang="en-US" sz="1720" dirty="0"/>
          </a:p>
        </p:txBody>
      </p:sp>
      <p:pic>
        <p:nvPicPr>
          <p:cNvPr id="9" name="Image 0" descr="/mnt/data/a_clean_colorful_flat_vector_sticker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 czym najpierw do wychowawcy, a z czym do dyrektora?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08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731520" y="1481328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D64141"/>
                </a:solidFill>
              </a:rPr>
              <a:t>Najpierw wychowawca / nauczyciel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1901952"/>
            <a:ext cx="4773168" cy="3931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codzienne sprawy dziecka i klasy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nieobecności, spóźnienia, usprawiedliwienia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relacje rówieśnicze i bieżące trudności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wątpliwości dotyczące ocen i wymagań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organizacja klasowych wyjść i wydarzeń</a:t>
            </a:r>
            <a:endParaRPr lang="en-US" sz="1640" dirty="0"/>
          </a:p>
        </p:txBody>
      </p:sp>
      <p:sp>
        <p:nvSpPr>
          <p:cNvPr id="9" name="Text 7"/>
          <p:cNvSpPr/>
          <p:nvPr/>
        </p:nvSpPr>
        <p:spPr>
          <a:xfrm>
            <a:off x="6400800" y="1481328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3B7E59"/>
                </a:solidFill>
              </a:rPr>
              <a:t>Dyrektor / wicedyrektor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92240" y="1901952"/>
            <a:ext cx="4754880" cy="3931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sprawy wymagające decyzji szkoły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problemy nierozwiązane po rozmowie z nauczycielem lub wychowawcą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bezpieczeństwo, procedury, organizacja pracy szkoły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skargi, wnioski, sprawy formalne i systemowe
</a:t>
            </a:r>
            <a:endParaRPr lang="en-US" sz="1640" dirty="0"/>
          </a:p>
          <a:p>
            <a:r>
              <a:rPr lang="en-US" sz="164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sytuacje pilne lub wymagające koordynacji wielu osób</a:t>
            </a:r>
            <a:endParaRPr lang="en-US" sz="1640" dirty="0"/>
          </a:p>
        </p:txBody>
      </p:sp>
      <p:sp>
        <p:nvSpPr>
          <p:cNvPr id="11" name="Shape 9"/>
          <p:cNvSpPr/>
          <p:nvPr/>
        </p:nvSpPr>
        <p:spPr>
          <a:xfrm>
            <a:off x="749808" y="5870448"/>
            <a:ext cx="64008" cy="438912"/>
          </a:xfrm>
          <a:prstGeom prst="rect">
            <a:avLst/>
          </a:prstGeom>
          <a:solidFill>
            <a:srgbClr val="D64141"/>
          </a:solidFill>
          <a:ln w="12700">
            <a:solidFill>
              <a:srgbClr val="D64141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2688" y="5943600"/>
            <a:ext cx="10213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143A5A"/>
                </a:solidFill>
              </a:rPr>
              <a:t>Najpierw właściwa osoba — potem ewentualna eskalacja.</a:t>
            </a:r>
            <a:endParaRPr lang="en-US" sz="17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Librus — oficjalny kanał informacji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09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Jedna informacja — jedno oficjalne miejsce.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1272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lnSpcReduction="10000"/>
          </a:bodyPr>
          <a:lstStyle/>
          <a:p>
            <a:r>
              <a:rPr lang="en-US" sz="1720" b="1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Prosimy o regularne sprawdzanie wiadomości, ogłoszeń i ocen.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aktualizujemy numery telefonów i adresy e-mail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pilne sprawy zgłaszamy także telefonicznie do sekretariatu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wiadomości piszemy rzeczowo: kto, czego dotyczy sprawa, jakiej odpowiedzi oczekujemy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unikamy rozwiązywania spraw szkolnych przez nieformalne grupy i komentarze w mediach społecznościowych</a:t>
            </a:r>
            <a:endParaRPr lang="en-US" sz="1720" dirty="0"/>
          </a:p>
        </p:txBody>
      </p:sp>
      <p:sp>
        <p:nvSpPr>
          <p:cNvPr id="9" name="Shape 7"/>
          <p:cNvSpPr/>
          <p:nvPr/>
        </p:nvSpPr>
        <p:spPr>
          <a:xfrm>
            <a:off x="676656" y="5779008"/>
            <a:ext cx="64008" cy="548640"/>
          </a:xfrm>
          <a:prstGeom prst="rect">
            <a:avLst/>
          </a:prstGeom>
          <a:solidFill>
            <a:srgbClr val="D64141"/>
          </a:solidFill>
          <a:ln w="12700">
            <a:solidFill>
              <a:srgbClr val="D64141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5852160"/>
            <a:ext cx="55504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143A5A"/>
                </a:solidFill>
              </a:rPr>
              <a:t>Librus nie zastępuje rozmowy w sprawach trudnych, ale porządkuje komunikację.</a:t>
            </a:r>
            <a:endParaRPr lang="en-US" sz="1720" dirty="0"/>
          </a:p>
        </p:txBody>
      </p:sp>
      <p:pic>
        <p:nvPicPr>
          <p:cNvPr id="11" name="Image 0" descr="/mnt/data/a_clean_colorful_flat_vector_sticker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Kultura komunikacji z nauczycielem i szkołą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10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713232" y="1536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C6CA3"/>
                </a:solidFill>
              </a:rPr>
              <a:t>✓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06424" y="1499616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Rzeczowość</a:t>
            </a:r>
            <a:endParaRPr lang="en-US" sz="1460" dirty="0"/>
          </a:p>
        </p:txBody>
      </p:sp>
      <p:sp>
        <p:nvSpPr>
          <p:cNvPr id="9" name="Text 7"/>
          <p:cNvSpPr/>
          <p:nvPr/>
        </p:nvSpPr>
        <p:spPr>
          <a:xfrm>
            <a:off x="1106424" y="1773936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Opisujemy problem konkretnie: kto, kiedy, co się wydarzyło.</a:t>
            </a:r>
            <a:endParaRPr lang="en-US" sz="1180" dirty="0"/>
          </a:p>
        </p:txBody>
      </p:sp>
      <p:sp>
        <p:nvSpPr>
          <p:cNvPr id="10" name="Text 8"/>
          <p:cNvSpPr/>
          <p:nvPr/>
        </p:nvSpPr>
        <p:spPr>
          <a:xfrm>
            <a:off x="4553712" y="1536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B7E59"/>
                </a:solidFill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946904" y="1499616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Szacunek</a:t>
            </a:r>
            <a:endParaRPr lang="en-US" sz="1460" dirty="0"/>
          </a:p>
        </p:txBody>
      </p:sp>
      <p:sp>
        <p:nvSpPr>
          <p:cNvPr id="12" name="Text 10"/>
          <p:cNvSpPr/>
          <p:nvPr/>
        </p:nvSpPr>
        <p:spPr>
          <a:xfrm>
            <a:off x="4946904" y="1773936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Nawet trudną sprawę można opisać spokojnym językiem.</a:t>
            </a:r>
            <a:endParaRPr lang="en-US" sz="1180" dirty="0"/>
          </a:p>
        </p:txBody>
      </p:sp>
      <p:sp>
        <p:nvSpPr>
          <p:cNvPr id="13" name="Text 11"/>
          <p:cNvSpPr/>
          <p:nvPr/>
        </p:nvSpPr>
        <p:spPr>
          <a:xfrm>
            <a:off x="8394192" y="1536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64141"/>
                </a:solidFill>
              </a:rPr>
              <a:t>✓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787384" y="1499616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Czas odpowiedzi</a:t>
            </a:r>
            <a:endParaRPr lang="en-US" sz="1460" dirty="0"/>
          </a:p>
        </p:txBody>
      </p:sp>
      <p:sp>
        <p:nvSpPr>
          <p:cNvPr id="15" name="Text 13"/>
          <p:cNvSpPr/>
          <p:nvPr/>
        </p:nvSpPr>
        <p:spPr>
          <a:xfrm>
            <a:off x="8787384" y="1773936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Nauczyciel odpowiada w czasie pracy, nie 24 godziny na dobę.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713232" y="261518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1B52D"/>
                </a:solidFill>
              </a:rPr>
              <a:t>✓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106424" y="2578608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Poufność</a:t>
            </a:r>
            <a:endParaRPr lang="en-US" sz="1460" dirty="0"/>
          </a:p>
        </p:txBody>
      </p:sp>
      <p:sp>
        <p:nvSpPr>
          <p:cNvPr id="18" name="Text 16"/>
          <p:cNvSpPr/>
          <p:nvPr/>
        </p:nvSpPr>
        <p:spPr>
          <a:xfrm>
            <a:off x="1106424" y="2852928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Spraw dzieci nie omawiamy publicznie ani na grupach klasowych.</a:t>
            </a:r>
            <a:endParaRPr lang="en-US" sz="1180" dirty="0"/>
          </a:p>
        </p:txBody>
      </p:sp>
      <p:sp>
        <p:nvSpPr>
          <p:cNvPr id="19" name="Text 17"/>
          <p:cNvSpPr/>
          <p:nvPr/>
        </p:nvSpPr>
        <p:spPr>
          <a:xfrm>
            <a:off x="4553712" y="261518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6850A4"/>
                </a:solidFill>
              </a:rPr>
              <a:t>✓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946904" y="2578608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Rozmowa</a:t>
            </a:r>
            <a:endParaRPr lang="en-US" sz="1460" dirty="0"/>
          </a:p>
        </p:txBody>
      </p:sp>
      <p:sp>
        <p:nvSpPr>
          <p:cNvPr id="21" name="Text 19"/>
          <p:cNvSpPr/>
          <p:nvPr/>
        </p:nvSpPr>
        <p:spPr>
          <a:xfrm>
            <a:off x="4946904" y="2852928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W sprawach emocjonalnych lepsze jest spotkanie niż długi ciąg wiadomości.</a:t>
            </a:r>
            <a:endParaRPr lang="en-US" sz="1180" dirty="0"/>
          </a:p>
        </p:txBody>
      </p:sp>
      <p:sp>
        <p:nvSpPr>
          <p:cNvPr id="22" name="Text 20"/>
          <p:cNvSpPr/>
          <p:nvPr/>
        </p:nvSpPr>
        <p:spPr>
          <a:xfrm>
            <a:off x="8394192" y="261518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88E31"/>
                </a:solidFill>
              </a:rPr>
              <a:t>✓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787384" y="2578608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Wspólne działanie</a:t>
            </a:r>
            <a:endParaRPr lang="en-US" sz="1460" dirty="0"/>
          </a:p>
        </p:txBody>
      </p:sp>
      <p:sp>
        <p:nvSpPr>
          <p:cNvPr id="24" name="Text 22"/>
          <p:cNvSpPr/>
          <p:nvPr/>
        </p:nvSpPr>
        <p:spPr>
          <a:xfrm>
            <a:off x="8787384" y="2852928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Celem kontaktu nie jest wygrana, tylko rozwiązanie problemu.</a:t>
            </a:r>
            <a:endParaRPr lang="en-US" sz="1180" dirty="0"/>
          </a:p>
        </p:txBody>
      </p:sp>
      <p:sp>
        <p:nvSpPr>
          <p:cNvPr id="25" name="Shape 23"/>
          <p:cNvSpPr/>
          <p:nvPr/>
        </p:nvSpPr>
        <p:spPr>
          <a:xfrm>
            <a:off x="859536" y="5961888"/>
            <a:ext cx="64008" cy="384048"/>
          </a:xfrm>
          <a:prstGeom prst="rect">
            <a:avLst/>
          </a:prstGeom>
          <a:solidFill>
            <a:srgbClr val="D64141"/>
          </a:solidFill>
          <a:ln w="12700">
            <a:solidFill>
              <a:srgbClr val="D64141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42416" y="6035040"/>
            <a:ext cx="10186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143A5A"/>
                </a:solidFill>
              </a:rPr>
              <a:t>Dobra komunikacja skraca drogę do rozwiązania.</a:t>
            </a:r>
            <a:endParaRPr lang="en-US" sz="17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Godziny pracy szkoły, wejścia i poruszanie się po budynku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11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Dobra organizacja dnia to element bezpieczeństwa.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uczeń powinien przychodzić punktualnie, ale nie za wcześnie bez opieki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rodzice stosują się do zasad wejścia do szkoły i odbioru dziecka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czasie lekcji nie zakłócamy pracy klas i nauczycieli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uczeń po zakończeniu zajęć idzie do świetlicy albo opuszcza szkołę zgodnie z ustaleniami rodzica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nowa część budynku wymaga szczególnego przypomnienia zasad przemieszczania się i korzystania z przestrzeni</a:t>
            </a:r>
            <a:endParaRPr lang="en-US" sz="17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Świetlica i odbiór dziecka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12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Najważniejsze są bezpieczeństwo i przewidywalność.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godziny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pracy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świetlicy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pl-PL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6:30-17:00 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zasady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zapisu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dziecka</a:t>
            </a:r>
            <a:r>
              <a:rPr lang="pl-PL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 karta zapisu do świetlicy szkolnej + NEONKI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odbiera osoba wskazana w upoważnieniu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zmianę sposobu odbioru zgłaszamy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wcześniej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nie może samo decydować o opuszczeniu świetlicy lub szkoły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prosimy o punktualny odbiór i informowanie szkoły o sytuacjach losowych</a:t>
            </a:r>
            <a:endParaRPr lang="en-US" sz="1720" dirty="0"/>
          </a:p>
        </p:txBody>
      </p:sp>
      <p:pic>
        <p:nvPicPr>
          <p:cNvPr id="9" name="Image 0" descr="/mnt/data/a_bright_clean_cartoon_sticker_style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Frekwencja, spóźnienia i usprawiedliwianie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13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Im wcześniej reagujemy, tym łatwiej pomóc.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b="1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Frekwencja to nie tylko obowiązek — to ważny sygnał o funkcjonowaniu dziecka.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usprawiedliwienia składamy w terminie i w sposób określony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przez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szkołę</a:t>
            </a:r>
            <a:r>
              <a:rPr lang="pl-PL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- e-usprawiedliwienia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dłuższą nieobecność warto zgłosić wychowawcy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częste spóźnienia utrudniają naukę całej klasie i wymagają reakcji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przy narastających nieobecnościach szkoła będzie kontaktować się z rodzicem</a:t>
            </a:r>
            <a:endParaRPr lang="en-US" sz="1720" dirty="0"/>
          </a:p>
        </p:txBody>
      </p:sp>
      <p:pic>
        <p:nvPicPr>
          <p:cNvPr id="9" name="Image 0" descr="/mnt/data/a_bright_clean_cartoon_sticker_style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Zwalnianie ucznia z lekcji i nagłe sytuacje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14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Bez zgody szkoły dziecko pozostaje pod opieką szkoły.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uczeń nie może samowolnie opuszczać szkoły w czasie zajęć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razie złego samopoczucia dziecko zgłasza się do nauczyciela, wychowawcy lub sekretariatu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nie powinien pisać do dziecka: „wyjdź ze szkoły” — najpierw kontakt ze szkołą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zwolnienie z lekcji odbywa się zgodnie z procedurą szkoły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sytuacji pilnej szkoła kontaktuje się z rodzicem lub osobą wskazaną do kontaktu</a:t>
            </a:r>
            <a:endParaRPr lang="en-US" sz="17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Kalendarz roku i najważniejsze terminy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15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Rodzic powinien wiedzieć, gdzie znaleźć aktualny kalendarz.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terminy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zebrań</a:t>
            </a:r>
            <a:r>
              <a:rPr lang="pl-PL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07.09.2026 oraz 11.01.2027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dni wolne od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zajęć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dydaktycznych</a:t>
            </a:r>
            <a:r>
              <a:rPr lang="pl-PL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: 12-13.11.2026, 04-05.01.2027, 10-12.05.2027, 28.05.2027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uroczystości szkolne, konkursy, wycieczki i wydarzenia środowiskowe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terminy klasyfikacji, przewidywanych ocen i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spotkań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podsumowującyc</a:t>
            </a:r>
            <a:r>
              <a:rPr lang="pl-PL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h: oceny półroczne do 19.01.2027, oceny roczne proponowane do 04.06.2027, oceny roczne do 18.06.2027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miejsce publikacji aktualnego kalendarza: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strona</a:t>
            </a:r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720" dirty="0" err="1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szkoły</a:t>
            </a:r>
            <a:endParaRPr lang="en-US" sz="1720" dirty="0"/>
          </a:p>
        </p:txBody>
      </p:sp>
      <p:pic>
        <p:nvPicPr>
          <p:cNvPr id="9" name="Image 0" descr="/mnt/data/a_clean_colorful_flat_vector_sticker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742432" cy="685800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pic>
        <p:nvPicPr>
          <p:cNvPr id="3" name="Image 0" descr="/mnt/data/wide_bright_cheerful_cartoon_illustration_style.png"/>
          <p:cNvPicPr>
            <a:picLocks noChangeAspect="1"/>
          </p:cNvPicPr>
          <p:nvPr/>
        </p:nvPicPr>
        <p:blipFill>
          <a:blip r:embed="rId3"/>
          <a:srcRect l="5000" r="42622"/>
          <a:stretch/>
        </p:blipFill>
        <p:spPr>
          <a:xfrm>
            <a:off x="5806440" y="0"/>
            <a:ext cx="638251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1353312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II. Bezpieczeństwo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713232" y="2862072"/>
            <a:ext cx="1737360" cy="0"/>
          </a:xfrm>
          <a:prstGeom prst="line">
            <a:avLst/>
          </a:prstGeom>
          <a:noFill/>
          <a:ln w="50800">
            <a:solidFill>
              <a:srgbClr val="F1B52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3218688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0C6"/>
                </a:solidFill>
              </a:rPr>
              <a:t>jasne zasady, spokojna reakcja i wspólna odpowiedzialność dorosłych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16</a:t>
            </a:r>
            <a:endParaRPr lang="en-US" sz="8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Bezpieczna szkoła — co to znaczy w praktyce?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17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Bezpieczeństwo budujemy codziennie — nie dopiero po incydencie.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uczniowie znają zasady i wiedzą, po co one są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nauczyciele reagują na zachowania ryzykowne, przemocowe i niebezpieczne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rodzice zgłaszają niepokojące sytuacje szybko i konkretnie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sprawdza sytuację, rozmawia ze stronami i podejmuje działania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celem jest zatrzymanie problemu, ochrona dziecka i odbudowa relacji</a:t>
            </a:r>
            <a:endParaRPr lang="en-US" sz="1720" dirty="0"/>
          </a:p>
        </p:txBody>
      </p:sp>
      <p:pic>
        <p:nvPicPr>
          <p:cNvPr id="9" name="Image 0" descr="/mnt/data/wide_bright_cheerful_cartoon_illustration_style.png"/>
          <p:cNvPicPr>
            <a:picLocks noChangeAspect="1"/>
          </p:cNvPicPr>
          <p:nvPr/>
        </p:nvPicPr>
        <p:blipFill>
          <a:blip r:embed="rId3"/>
          <a:srcRect l="6000" r="34840"/>
          <a:stretch/>
        </p:blipFill>
        <p:spPr>
          <a:xfrm>
            <a:off x="6537960" y="1417320"/>
            <a:ext cx="4882896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Miejsca i sytuacje wymagające szczególnej uwagi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18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Nie wszystkie ryzyka widać od razu — dlatego potrzebujemy informacji.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przerwy międzylekcyjne, korytarze, toalety i szatnie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boisko, sala gimnastyczna, plac przed szkołą i parking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przemieszczanie się między starą i nową częścią budynku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korzystanie ze sprzętu sportowego, pracowni i wyposażenia szkoły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sytuacje konfliktowe: przezywanie, izolowanie, nagrywanie, prowokowanie</a:t>
            </a:r>
            <a:endParaRPr lang="en-US" sz="1720" dirty="0"/>
          </a:p>
        </p:txBody>
      </p:sp>
      <p:pic>
        <p:nvPicPr>
          <p:cNvPr id="9" name="Image 0" descr="/mnt/data/wide_bright_cheerful_cartoon_illustration_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365851"/>
            <a:ext cx="4882896" cy="274808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Telefony, smartfony i urządzenia elektroniczne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19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Mniej telefonu w szkole = więcej uwagi, rozmowy i spokoju.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telefon nie może zakłócać lekcji ani przerw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 wolno nagrywać, fotografować i publikować innych osób bez zgody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pilnych sprawach rodzic kontaktuje się ze szkołą, nie bezpośrednio z dzieckiem w czasie lekcji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depozyt lub inne zasady szkolne mają ograniczyć konflikty, rozproszenie i cyberprzemoc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prosimy rodziców o wspólne wzmacnianie tych zasad w domu</a:t>
            </a:r>
            <a:endParaRPr lang="en-US" sz="1720" dirty="0"/>
          </a:p>
        </p:txBody>
      </p:sp>
      <p:pic>
        <p:nvPicPr>
          <p:cNvPr id="9" name="Image 0" descr="/mnt/data/a_clean_vector_cartoon_illustration_on_a_transp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 merytoryczne: MEN/Gov.pl — informacje o zasadach korzystania z telefonów w szkołach, 2026.</a:t>
            </a:r>
            <a:endParaRPr lang="en-US" sz="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Cyberbezpieczeństwo ucznia i rodzica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20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Bezpieczeństwo cyfrowe zaczyna się od prostych zasad.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hasła do dziennika i kont szkolnych powinny być poufne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 udostępniamy loginów dziecku ani innym osobom, jeśli konto jest kontem rodzica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uczymy dzieci, że żart w sieci też może krzywdzić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zrzuty ekranu, zdjęcia i nagrania mogą szybko wymknąć się spod kontroli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cyberprzemoc zgłaszamy szkole, a w poważnych przypadkach także odpowiednim instytucjom</a:t>
            </a:r>
            <a:endParaRPr lang="en-US" sz="1720" dirty="0"/>
          </a:p>
        </p:txBody>
      </p:sp>
      <p:pic>
        <p:nvPicPr>
          <p:cNvPr id="9" name="Image 0" descr="/mnt/data/a_clean_colorful_flat_vector_sticker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Standardy Ochrony Małoletnich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21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To praktyczny dokument o ochronie dzieci.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b="1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dokument opisuje, jak szkoła chroni dzieci przed krzywdzeniem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wskazuje, jak reagować na niepokojące sygnały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porządkuje zasady relacji dorosły–dziecko i dziecko–dziecko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powinno wiedzieć, do kogo w szkole może zwrócić się po pomoc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każdą sytuację budzącą niepokój należy zgłosić — lepiej wcześniej niż za późno</a:t>
            </a:r>
            <a:endParaRPr lang="en-US" sz="1720" dirty="0"/>
          </a:p>
        </p:txBody>
      </p:sp>
      <p:pic>
        <p:nvPicPr>
          <p:cNvPr id="9" name="Image 0" descr="/mnt/data/a_clean_vector_illustration_on_a_transparent_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Źródło: Ministerstwo Sprawiedliwości/Gov.pl — wyjaśnienia dotyczące standardów ochrony małoletnich.</a:t>
            </a:r>
            <a:endParaRPr lang="en-US" sz="6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Zdjęcia, nagrania i ochrona danych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22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Ostrożność chroni dzieci, rodziców i szkołę.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publikuje zdjęcia i informacje zgodnie ze zgodami i przepisami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rodzice także powinni uważać na publikowanie zdjęć innych dzieci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spraw uczniów nie omawiamy publicznie ani w grupach internetowych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dane kontaktowe, dokumenty i informacje o dziecku przekazujemy wyłącznie uprawnionym osobom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wątpliwości dotyczące wizerunku, danych lub publikacji warto zgłosić do szkoły przed wydarzeniem</a:t>
            </a:r>
            <a:endParaRPr lang="en-US" sz="1720" dirty="0"/>
          </a:p>
        </p:txBody>
      </p:sp>
      <p:pic>
        <p:nvPicPr>
          <p:cNvPr id="9" name="Image 0" descr="/mnt/data/a_clean_vector_cartoon_illustration_sticker_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742432" cy="685800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pic>
        <p:nvPicPr>
          <p:cNvPr id="3" name="Image 0" descr="/mnt/data/wide_bright_illustrated_classroom_scene_in_a_cle.png"/>
          <p:cNvPicPr>
            <a:picLocks noChangeAspect="1"/>
          </p:cNvPicPr>
          <p:nvPr/>
        </p:nvPicPr>
        <p:blipFill>
          <a:blip r:embed="rId3"/>
          <a:srcRect l="5000" r="42622"/>
          <a:stretch/>
        </p:blipFill>
        <p:spPr>
          <a:xfrm>
            <a:off x="5806440" y="0"/>
            <a:ext cx="638251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1353312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III. Wsparcie ucznia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713232" y="2862072"/>
            <a:ext cx="1737360" cy="0"/>
          </a:xfrm>
          <a:prstGeom prst="line">
            <a:avLst/>
          </a:prstGeom>
          <a:noFill/>
          <a:ln w="50800">
            <a:solidFill>
              <a:srgbClr val="F1B52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3218688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0C6"/>
                </a:solidFill>
              </a:rPr>
              <a:t>nauka, emocje, relacje i odpowiedzialność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23</a:t>
            </a:r>
            <a:endParaRPr lang="en-US" sz="8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Pomoc psychologiczno-pedagogiczna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24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Nie czekamy, aż trudność stanie się kryzysem.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wsparcie może dotyczyć nauki, emocji, relacji, zachowania, frekwencji lub sytuacji rodzinnej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może zgłosić trudność wychowawcy, pedagogowi, psychologowi, pedagogowi specjalnemu lub dyrekcji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planuje działania po rozmowie z rodzicem, uczniem i nauczycielami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 szybciej wiemy o problemie, tym skuteczniej możemy pomóc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ważne zmiany w życiu dziecka warto zgłosić szkole — nawet krótką informacją</a:t>
            </a:r>
            <a:endParaRPr lang="en-US" sz="1720" dirty="0"/>
          </a:p>
        </p:txBody>
      </p:sp>
      <p:pic>
        <p:nvPicPr>
          <p:cNvPr id="9" name="Image 0" descr="/mnt/data/a_clean_colorful_flat_vector_illustration_on_a_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Kiedy warto skontaktować się ze szkołą szybciej?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25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Czasem jedna informacja pomaga nam lepiej zrozumieć dziecko.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nagle nie chce chodzić do szkoły albo często skarży się na dolegliwości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pojawiają się konflikty, izolowanie, lęk, płaczliwość lub wybuchy złości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spada motywacja, pogarszają się oceny albo frekwencja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mówi o krzywdzeniu, przemocy, wykluczaniu lub cyberprzemocy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domu wydarzyło się coś ważnego: choroba, rozstanie, żałoba, przeprowadzka, kryzys</a:t>
            </a:r>
            <a:endParaRPr lang="en-US" sz="1720" dirty="0"/>
          </a:p>
        </p:txBody>
      </p:sp>
      <p:pic>
        <p:nvPicPr>
          <p:cNvPr id="9" name="Image 0" descr="/mnt/data/a_clean_vector_cartoon_illustration_sticker_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Zdrowie i codzienne funkcjonowanie dziecka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26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Dobre warunki do nauki zaczynają się przed pierwszą lekcją.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sen, śniadanie, ruch i ograniczenie ekranów realnie wpływają na uczenie się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dziecko powinno mieć wodę, drugie śniadanie i potrzebne przybory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przemęczenie, przeciążenie zajęciami dodatkowymi i brak odpoczynku odbijają się na zachowaniu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będzie wzmacniać tematy zdrowia, relacji, emocji i odpowiedzialności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jest najważniejszym partnerem w budowaniu dobrych nawyków</a:t>
            </a:r>
            <a:endParaRPr lang="en-US" sz="1720" dirty="0"/>
          </a:p>
        </p:txBody>
      </p:sp>
      <p:pic>
        <p:nvPicPr>
          <p:cNvPr id="9" name="Image 0" descr="/mnt/data/a_clean_colorful_flat_vector_illustration_on_a_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742432" cy="685800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pic>
        <p:nvPicPr>
          <p:cNvPr id="3" name="Image 0" descr="/mnt/data/wide_colorful_cheerful_classroom_illustration_sc.png"/>
          <p:cNvPicPr>
            <a:picLocks noChangeAspect="1"/>
          </p:cNvPicPr>
          <p:nvPr/>
        </p:nvPicPr>
        <p:blipFill>
          <a:blip r:embed="rId3"/>
          <a:srcRect l="5000" r="42622"/>
          <a:stretch/>
        </p:blipFill>
        <p:spPr>
          <a:xfrm>
            <a:off x="5806440" y="0"/>
            <a:ext cx="638251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1353312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IV. Ocenianie i wymagania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713232" y="2862072"/>
            <a:ext cx="1737360" cy="0"/>
          </a:xfrm>
          <a:prstGeom prst="line">
            <a:avLst/>
          </a:prstGeom>
          <a:noFill/>
          <a:ln w="50800">
            <a:solidFill>
              <a:srgbClr val="F1B52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3218688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0C6"/>
                </a:solidFill>
              </a:rPr>
              <a:t>jak rozumieć oceny, przewidywania i zachowanie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27</a:t>
            </a:r>
            <a:endParaRPr lang="en-US" sz="82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Ocenianie — co rodzic powinien wiedzieć?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28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Ocena ma informować, motywować i wskazywać drogę.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powinien znać wymagania edukacyjne i zasady oceniania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oceny bieżące, śródroczne i roczne dokumentowane są w dzienniku elektronicznym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liczy się nie tylko stopień, ale też postęp, systematyczność i samodzielność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wątpliwości wyjaśniamy najpierw z nauczycielem przedmiotu lub wychowawcą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najlepiej reagować w trakcie semestru, nie dopiero przy klasyfikacji</a:t>
            </a:r>
            <a:endParaRPr lang="en-US" sz="1720" dirty="0"/>
          </a:p>
        </p:txBody>
      </p:sp>
      <p:pic>
        <p:nvPicPr>
          <p:cNvPr id="9" name="Image 0" descr="/mnt/data/wide_bright_illustrated_classroom_scene_in_a_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365851"/>
            <a:ext cx="4882896" cy="274808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Przewidywane oceny — jak je traktować?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29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To sygnał do działania, nie moment na konflikt.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przewidywana ocena to informacja o aktualnej sytuacji ucznia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 jest karą ani zaskoczeniem, jeśli na bieżąco śledzimy postępy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 moment na rozmowę: co jeszcze można poprawić i w jakim trybie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zasady uzyskania oceny wyższej niż przewidywana wynikają ze statutu szkoły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wspiera dziecko w planie działania, ale nie przejmuje za nie odpowiedzialności</a:t>
            </a:r>
            <a:endParaRPr lang="en-US" sz="1720" dirty="0"/>
          </a:p>
        </p:txBody>
      </p:sp>
      <p:pic>
        <p:nvPicPr>
          <p:cNvPr id="9" name="Image 0" descr="/mnt/data/a_clean_transparent_background_cartoon_vector_i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Ocena zachowania i kultura szkoły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30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Konsekwencja dorosłych pomaga dziecku dojrzewać.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zachowanie ucznia wpływa na bezpieczeństwo, relacje i atmosferę nauki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reaguje na naruszanie godności, bezpieczeństwa i porządku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rozmowa o zachowaniu ma prowadzić do zmiany, nie tylko do kary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powinien znać kryteria oceny zachowania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sytuacjach trudnych ustalamy plan działań: uczeń–rodzic–wychowawca–specjalista</a:t>
            </a:r>
            <a:endParaRPr lang="en-US" sz="1720" dirty="0"/>
          </a:p>
        </p:txBody>
      </p:sp>
      <p:pic>
        <p:nvPicPr>
          <p:cNvPr id="9" name="Image 0" descr="/mnt/data/a_clean_vector_illustration_on_a_transparent_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742432" cy="685800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pic>
        <p:nvPicPr>
          <p:cNvPr id="3" name="Image 0" descr="/mnt/data/wide_clean_colorful_vector_illustration_scene_wi.png"/>
          <p:cNvPicPr>
            <a:picLocks noChangeAspect="1"/>
          </p:cNvPicPr>
          <p:nvPr/>
        </p:nvPicPr>
        <p:blipFill>
          <a:blip r:embed="rId3"/>
          <a:srcRect r="47622"/>
          <a:stretch/>
        </p:blipFill>
        <p:spPr>
          <a:xfrm>
            <a:off x="5806440" y="0"/>
            <a:ext cx="638251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1353312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V. Zmiany 2026/2027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713232" y="2862072"/>
            <a:ext cx="1737360" cy="0"/>
          </a:xfrm>
          <a:prstGeom prst="line">
            <a:avLst/>
          </a:prstGeom>
          <a:noFill/>
          <a:ln w="50800">
            <a:solidFill>
              <a:srgbClr val="F1B52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3218688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0C6"/>
                </a:solidFill>
              </a:rPr>
              <a:t>co oznaczają dla ucznia i rodzica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31</a:t>
            </a:r>
            <a:endParaRPr lang="en-US" sz="82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Kompas Jutra — ogólny kierunek zmian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32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85800" y="1353312"/>
            <a:ext cx="10652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650" b="1" dirty="0">
                <a:solidFill>
                  <a:srgbClr val="D64141"/>
                </a:solidFill>
              </a:rPr>
              <a:t>Mniej uczenia „pod test”, więcej uczenia do życia.</a:t>
            </a:r>
            <a:endParaRPr lang="en-US" sz="2650" dirty="0"/>
          </a:p>
        </p:txBody>
      </p:sp>
      <p:pic>
        <p:nvPicPr>
          <p:cNvPr id="8" name="Image 0" descr="/mnt/data/wide_clean_colorful_vector_illustration_scene_wi.png"/>
          <p:cNvPicPr>
            <a:picLocks noChangeAspect="1"/>
          </p:cNvPicPr>
          <p:nvPr/>
        </p:nvPicPr>
        <p:blipFill>
          <a:blip r:embed="rId3"/>
          <a:srcRect r="6426"/>
          <a:stretch/>
        </p:blipFill>
        <p:spPr>
          <a:xfrm>
            <a:off x="658368" y="2331720"/>
            <a:ext cx="5047488" cy="30358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126480" y="2359152"/>
            <a:ext cx="5120640" cy="3063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 lnSpcReduction="20000"/>
          </a:bodyPr>
          <a:lstStyle/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więcej praktycznego działania, projektów i pracy zespołowej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większy nacisk na kompetencje: komunikacja, odpowiedzialność, krytyczne myślenie, sprawczość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łączenie wiedzy z różnych przedmiotów i sytuacji codziennych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stopniowe wdrażanie zmian — w roku 2026/2027 przede wszystkim klasy I i IV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rola rodzica: ciekawość, wsparcie samodzielności, spokojne towarzyszenie dziecku</a:t>
            </a:r>
            <a:endParaRPr lang="en-US" sz="1780" dirty="0"/>
          </a:p>
        </p:txBody>
      </p:sp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Źródło: MEN — Reforma26. Kompas Jutra; etapowe wdrażanie zmian od roku szkolnego 2026/2027.</a:t>
            </a:r>
            <a:endParaRPr lang="en-US" sz="62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Nowa podstawa programowa — klasy I i IV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33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Zmiana dotyczy sposobu uczenia, nie tylko listy tematów.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zmiany są wdrażane etapowo, aby szkoły i uczniowie mogli się do nich przygotować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 roku szkolnym 2026/2027 najmocniej dotyczą uczniów klas I i IV szkoły podstawowej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nacisk przesuwa się z samego zapamiętywania na rozumienie, działanie i wykorzystanie wiedzy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nauczyciele planują pracę tak, aby uczniowie ćwiczyli kompetencje, nie tylko realizowali tematy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może wspierać dziecko pytaniem: „czego się dziś nauczyłeś i do czego to się przyda?”</a:t>
            </a:r>
            <a:endParaRPr lang="en-US" sz="1720" dirty="0"/>
          </a:p>
        </p:txBody>
      </p:sp>
      <p:pic>
        <p:nvPicPr>
          <p:cNvPr id="9" name="Image 0" descr="/mnt/data/wide_bright_illustrated_classroom_scene_in_a_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365851"/>
            <a:ext cx="4882896" cy="274808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Źródło: MEN — informacje o nowych podstawach programowych i ramowych planach nauczania.</a:t>
            </a:r>
            <a:endParaRPr lang="en-US" sz="62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Edukacja zdrowotna — spokojnie i rzeczowo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34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Zdrowie ucznia to warunek dobrej nauki.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przedmiot ma wzmacniać świadome dbanie o zdrowie fizyczne, psychiczne, społeczne i środowiskowe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ważne tematy: bezpieczeństwo, higiena cyfrowa, odżywianie, ruch, profilaktyka, zdrowie psychiczne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zajęcia powinny być praktyczne i bliskie codziennym sytuacjom uczniów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ma prawo pytać o organizację zajęć i omawiane treści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szkoła informuje rodziców o zasadach zgodnie z aktualnymi przepisami</a:t>
            </a:r>
            <a:endParaRPr lang="en-US" sz="1720" dirty="0"/>
          </a:p>
        </p:txBody>
      </p:sp>
      <p:pic>
        <p:nvPicPr>
          <p:cNvPr id="9" name="Image 0" descr="/mnt/data/a_clean_colorful_flat_vector_illustration_on_a_t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Źródło: ZPE/MEN i akty prawne dotyczące edukacji zdrowotnej, 2026.</a:t>
            </a:r>
            <a:endParaRPr lang="en-US" sz="62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Przyroda i zajęcia praktyczno-techniczne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35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Uczenie praktyczne pomaga zrozumieć świat.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Kompas Jutra mocniej akcentuje uczenie przez obserwację, doświadczenie i działanie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uczniowie będą częściej badać, konstruować, planować, testować i poprawiać rozwiązania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ważne będą pracownie, wyposażenie i bezpieczne korzystanie z narzędzi oraz materiałów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wspiera ciekawość dziecka, ale nie wyręcza go w zadaniach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praktyczne zajęcia uczą odpowiedzialności, dokładności i współpracy</a:t>
            </a:r>
            <a:endParaRPr lang="en-US" sz="1720" dirty="0"/>
          </a:p>
        </p:txBody>
      </p:sp>
      <p:pic>
        <p:nvPicPr>
          <p:cNvPr id="9" name="Image 0" descr="/mnt/data/a_bright_clean_vector_flat_cartoon_illus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Źródło: MEN/Gov.pl — program „Pracownie Kompas Jutra” dla pracowni przyrody i zajęć praktyczno-technicznych.</a:t>
            </a:r>
            <a:endParaRPr lang="en-US" sz="62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Praca projektowa i tydzień projektowy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36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Projekt ma być pracą ucznia, nie rodzica.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uczeń częściej będzie planował, sprawdzał, tworzył, prezentował i poprawiał swoje rozwiązania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ważne będą: współpraca, komunikacja, odpowiedzialność za część zadania i refleksja po pracy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projekty uczą samodzielności, ale wymagają cierpliwości — błąd jest częścią uczenia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 pomaga pytaniami, organizacją czasu i zachętą, ale nie wykonuje pracy za dziecko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najlepszy projekt to taki, w którym widać myślenie i wysiłek ucznia</a:t>
            </a:r>
            <a:endParaRPr lang="en-US" sz="1720" dirty="0"/>
          </a:p>
        </p:txBody>
      </p:sp>
      <p:pic>
        <p:nvPicPr>
          <p:cNvPr id="9" name="Image 0" descr="/mnt/data/wide_warm_colorful_flat_illustration_of_a_class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365851"/>
            <a:ext cx="4882896" cy="274808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66928" y="6437376"/>
            <a:ext cx="103327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20" dirty="0">
                <a:solidFill>
                  <a:srgbClr val="7D8790"/>
                </a:solidFill>
              </a:rPr>
              <a:t>Źródło: MEN — Reforma26; informacje o pracy projektowej i tygodniu projektowym.</a:t>
            </a:r>
            <a:endParaRPr lang="en-US" sz="62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Nowa przestrzeń szkoły — nowe możliwości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37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Nowa przestrzeń to nowe możliwości i nowa odpowiedzialność.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nowa część szkoły zwiększa możliwości organizacyjne i dydaktyczne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sala gimnastyczna wzmacnia zajęcia ruchowe, sportowe i wydarzenia szkolne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pracownie i sale dydaktyczne mogą wspierać uczenie praktyczne i projektowe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ważne jest wspólne dbanie o mienie szkoły i kulturę korzystania z nowych przestrzeni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rozwój szkoły wymaga współpracy: uczniów, rodziców, nauczycieli, pracowników i organu prowadzącego</a:t>
            </a:r>
            <a:endParaRPr lang="en-US" sz="1720" dirty="0"/>
          </a:p>
        </p:txBody>
      </p:sp>
      <p:pic>
        <p:nvPicPr>
          <p:cNvPr id="9" name="Image 0" descr="/mnt/data/wide_bright_cheerful_cartoon_illustration_style.png"/>
          <p:cNvPicPr>
            <a:picLocks noChangeAspect="1"/>
          </p:cNvPicPr>
          <p:nvPr/>
        </p:nvPicPr>
        <p:blipFill>
          <a:blip r:embed="rId3"/>
          <a:srcRect l="6000" r="34840"/>
          <a:stretch/>
        </p:blipFill>
        <p:spPr>
          <a:xfrm>
            <a:off x="6537960" y="1417320"/>
            <a:ext cx="4882896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rodzic może wspierać dziecko w zmianie?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38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Najważniejsze wsparcie rodzica to obecność, rozmowa i konsekwencja.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pytać nie tylko „jaką ocenę dostałeś?”, ale „czego się nauczyłeś?”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chwalić wysiłek, samodzielność i wytrwałość, nie tylko wynik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pozwolić dziecku popełniać błędy i poprawiać pracę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pomagać planować czas, ale nie wykonywać zadań za dziecko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wzmacniać kulturę rozmowy, współpracy i odpowiedzialności</a:t>
            </a:r>
            <a:endParaRPr lang="en-US" sz="1720" dirty="0"/>
          </a:p>
        </p:txBody>
      </p:sp>
      <p:pic>
        <p:nvPicPr>
          <p:cNvPr id="9" name="Image 0" descr="/mnt/data/a_bright_colorful_clean_vector_illustration_sc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2365851"/>
            <a:ext cx="4882896" cy="2748089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742432" cy="685800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pic>
        <p:nvPicPr>
          <p:cNvPr id="3" name="Image 0" descr="/mnt/data/a_clean_colorful_flat_cartoon_vector_illustratio.png"/>
          <p:cNvPicPr>
            <a:picLocks noChangeAspect="1"/>
          </p:cNvPicPr>
          <p:nvPr/>
        </p:nvPicPr>
        <p:blipFill>
          <a:blip r:embed="rId3"/>
          <a:srcRect r="6933"/>
          <a:stretch/>
        </p:blipFill>
        <p:spPr>
          <a:xfrm>
            <a:off x="5806440" y="0"/>
            <a:ext cx="638251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13232" y="1353312"/>
            <a:ext cx="4526280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VI. Współpraca z rodzicami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713232" y="2862072"/>
            <a:ext cx="1737360" cy="0"/>
          </a:xfrm>
          <a:prstGeom prst="line">
            <a:avLst/>
          </a:prstGeom>
          <a:noFill/>
          <a:ln w="50800">
            <a:solidFill>
              <a:srgbClr val="F1B52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3218688"/>
            <a:ext cx="4526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0C6"/>
                </a:solidFill>
              </a:rPr>
              <a:t>bo szkoła jest wspólnotą, nie tylko budynkiem i planem lekcji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39</a:t>
            </a:r>
            <a:endParaRPr lang="en-US" sz="82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Rada Rodziców i życie szkoły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40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Zaangażowanie rodziców realnie zmienia szkołę.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Rada Rodziców wspiera szkołę organizacyjnie, wychowawczo i środowiskowo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rodzice mogą współtworzyć wydarzenia, inicjatywy i działania integrujące społeczność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warto rozmawiać o potrzebach szkoły i możliwościach wsparcia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składki i działania rodziców powinny być przejrzyste i służyć wspólnym celom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aktywność rodziców pokazuje dzieciom, że szkoła jest ważnym miejscem wspólnoty</a:t>
            </a:r>
            <a:endParaRPr lang="en-US" sz="1720" dirty="0"/>
          </a:p>
        </p:txBody>
      </p:sp>
      <p:pic>
        <p:nvPicPr>
          <p:cNvPr id="9" name="Image 0" descr="/mnt/data/a_clean_colorful_flat_cartoon_vector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Sytuacje trudne — nasza procedura rozmowy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41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Sposób rozmowy dorosłych uczy dzieci rozwiązywania konfliktów.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b="1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Najpierw rozmawiamy — potem szukamy rozwiązania.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opisujemy fakty, nie intencje i domysły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 rozwiązujemy konfliktów na grupach klasowych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dajemy szkole czas na sprawdzenie sytuacji i rozmowę ze stronami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chronimy godność każdego dziecka — także tego, które popełniło błąd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ustalamy konkret: kto, co i do kiedy robi dalej</a:t>
            </a:r>
            <a:endParaRPr lang="en-US" sz="172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co prosimy Państwa jako rodziców?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42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Małe rzeczy robione konsekwentnie budują dobrą szkołę.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886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lnSpcReduction="10000"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regularnie sprawdzajcie Librusa i reagujcie na informacje ze szkoły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dbajcie o punktualność, frekwencję i przygotowanie dziecka do zajęć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informujcie szkołę o ważnych sprawach dotyczących dziecka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najpierw rozmawiajcie z właściwą osobą, potem eskalujcie sprawę dalej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wspierajcie zasady dotyczące telefonów, kultury słowa, bezpieczeństwa i szacunku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 wyręczajcie dziecka — pomagajcie mu stawać się samodzielnym</a:t>
            </a:r>
            <a:endParaRPr lang="en-US" sz="1720" dirty="0"/>
          </a:p>
        </p:txBody>
      </p:sp>
      <p:pic>
        <p:nvPicPr>
          <p:cNvPr id="9" name="Image 0" descr="/mnt/data/a_clean_colorful_flat_cartoon_vector_illustrati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2" y="1417320"/>
            <a:ext cx="4645152" cy="464515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Pakiet informacji </a:t>
            </a:r>
            <a:r>
              <a:rPr lang="en-US" sz="2850" b="1" dirty="0" err="1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dla</a:t>
            </a: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850" b="1" dirty="0" err="1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rodzica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43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713232" y="1536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C6CA3"/>
                </a:solidFill>
              </a:rPr>
              <a:t>✓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106424" y="1499616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Kontakty</a:t>
            </a:r>
            <a:endParaRPr lang="en-US" sz="1460" dirty="0"/>
          </a:p>
        </p:txBody>
      </p:sp>
      <p:sp>
        <p:nvSpPr>
          <p:cNvPr id="9" name="Text 7"/>
          <p:cNvSpPr/>
          <p:nvPr/>
        </p:nvSpPr>
        <p:spPr>
          <a:xfrm>
            <a:off x="1106424" y="1773936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Sekretariat, dyrekcja, wychowawcy, specjaliści.</a:t>
            </a:r>
            <a:endParaRPr lang="en-US" sz="1180" dirty="0"/>
          </a:p>
        </p:txBody>
      </p:sp>
      <p:sp>
        <p:nvSpPr>
          <p:cNvPr id="10" name="Text 8"/>
          <p:cNvSpPr/>
          <p:nvPr/>
        </p:nvSpPr>
        <p:spPr>
          <a:xfrm>
            <a:off x="4553712" y="1536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B7E59"/>
                </a:solidFill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946904" y="1499616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Godziny</a:t>
            </a:r>
            <a:endParaRPr lang="en-US" sz="1460" dirty="0"/>
          </a:p>
        </p:txBody>
      </p:sp>
      <p:sp>
        <p:nvSpPr>
          <p:cNvPr id="12" name="Text 10"/>
          <p:cNvSpPr/>
          <p:nvPr/>
        </p:nvSpPr>
        <p:spPr>
          <a:xfrm>
            <a:off x="4946904" y="1773936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Praca szkoły, świetlica, dyżury i konsultacje.</a:t>
            </a:r>
            <a:endParaRPr lang="en-US" sz="1180" dirty="0"/>
          </a:p>
        </p:txBody>
      </p:sp>
      <p:sp>
        <p:nvSpPr>
          <p:cNvPr id="13" name="Text 11"/>
          <p:cNvSpPr/>
          <p:nvPr/>
        </p:nvSpPr>
        <p:spPr>
          <a:xfrm>
            <a:off x="8394192" y="1536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64141"/>
                </a:solidFill>
              </a:rPr>
              <a:t>✓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787384" y="1499616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Procedury</a:t>
            </a:r>
            <a:endParaRPr lang="en-US" sz="1460" dirty="0"/>
          </a:p>
        </p:txBody>
      </p:sp>
      <p:sp>
        <p:nvSpPr>
          <p:cNvPr id="15" name="Text 13"/>
          <p:cNvSpPr/>
          <p:nvPr/>
        </p:nvSpPr>
        <p:spPr>
          <a:xfrm>
            <a:off x="8787384" y="1773936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Odbiór dziecka, zwolnienia, usprawiedliwienia.</a:t>
            </a:r>
            <a:endParaRPr lang="en-US" sz="1180" dirty="0"/>
          </a:p>
        </p:txBody>
      </p:sp>
      <p:sp>
        <p:nvSpPr>
          <p:cNvPr id="16" name="Text 14"/>
          <p:cNvSpPr/>
          <p:nvPr/>
        </p:nvSpPr>
        <p:spPr>
          <a:xfrm>
            <a:off x="713232" y="261518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1B52D"/>
                </a:solidFill>
              </a:rPr>
              <a:t>✓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106424" y="2578608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Dokumenty</a:t>
            </a:r>
            <a:endParaRPr lang="en-US" sz="1460" dirty="0"/>
          </a:p>
        </p:txBody>
      </p:sp>
      <p:sp>
        <p:nvSpPr>
          <p:cNvPr id="18" name="Text 16"/>
          <p:cNvSpPr/>
          <p:nvPr/>
        </p:nvSpPr>
        <p:spPr>
          <a:xfrm>
            <a:off x="1106424" y="2852928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Statut, regulaminy, standardy ochrony małoletnich.</a:t>
            </a:r>
            <a:endParaRPr lang="en-US" sz="1180" dirty="0"/>
          </a:p>
        </p:txBody>
      </p:sp>
      <p:sp>
        <p:nvSpPr>
          <p:cNvPr id="19" name="Text 17"/>
          <p:cNvSpPr/>
          <p:nvPr/>
        </p:nvSpPr>
        <p:spPr>
          <a:xfrm>
            <a:off x="4553712" y="261518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6850A4"/>
                </a:solidFill>
              </a:rPr>
              <a:t>✓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946904" y="2578608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Kalendarz</a:t>
            </a:r>
            <a:endParaRPr lang="en-US" sz="1460" dirty="0"/>
          </a:p>
        </p:txBody>
      </p:sp>
      <p:sp>
        <p:nvSpPr>
          <p:cNvPr id="21" name="Text 19"/>
          <p:cNvSpPr/>
          <p:nvPr/>
        </p:nvSpPr>
        <p:spPr>
          <a:xfrm>
            <a:off x="4946904" y="2852928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Zebrania, konsultacje, dni wolne i wydarzenia.</a:t>
            </a:r>
            <a:endParaRPr lang="en-US" sz="1180" dirty="0"/>
          </a:p>
        </p:txBody>
      </p:sp>
      <p:sp>
        <p:nvSpPr>
          <p:cNvPr id="22" name="Text 20"/>
          <p:cNvSpPr/>
          <p:nvPr/>
        </p:nvSpPr>
        <p:spPr>
          <a:xfrm>
            <a:off x="8394192" y="261518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88E31"/>
                </a:solidFill>
              </a:rPr>
              <a:t>✓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8787384" y="2578608"/>
            <a:ext cx="29900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60" b="1" dirty="0">
                <a:solidFill>
                  <a:srgbClr val="143A5A"/>
                </a:solidFill>
              </a:rPr>
              <a:t>Komunikacja</a:t>
            </a:r>
            <a:endParaRPr lang="en-US" sz="1460" dirty="0"/>
          </a:p>
        </p:txBody>
      </p:sp>
      <p:sp>
        <p:nvSpPr>
          <p:cNvPr id="24" name="Text 22"/>
          <p:cNvSpPr/>
          <p:nvPr/>
        </p:nvSpPr>
        <p:spPr>
          <a:xfrm>
            <a:off x="8787384" y="2852928"/>
            <a:ext cx="2944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5F6C76"/>
                </a:solidFill>
              </a:rPr>
              <a:t>Librus, strona szkoły, zasady kontaktu.</a:t>
            </a:r>
            <a:endParaRPr lang="en-US" sz="118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 zasad dobrej współpracy szkoły z rodzicem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44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640080" y="139903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D64141"/>
                </a:solidFill>
              </a:rPr>
              <a:t>To nasz wspólny język na sytuacje łatwe i trudne.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76656" y="2011680"/>
            <a:ext cx="5806440" cy="31272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rozmawiamy bezpośrednio i kulturalnie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najpierw ustalamy fakty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szanujemy siebie nawzajem — także wtedy, gdy się nie zgadzamy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wspólnie szukamy rozwiązania
</a:t>
            </a:r>
            <a:endParaRPr lang="en-US" sz="1720" dirty="0"/>
          </a:p>
          <a:p>
            <a:r>
              <a:rPr lang="en-US" sz="172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zawsze patrzymy na dobro dziecka, ale uczymy też odpowiedzialności</a:t>
            </a:r>
            <a:endParaRPr lang="en-US" sz="1720" dirty="0"/>
          </a:p>
        </p:txBody>
      </p:sp>
      <p:sp>
        <p:nvSpPr>
          <p:cNvPr id="9" name="Shape 7"/>
          <p:cNvSpPr/>
          <p:nvPr/>
        </p:nvSpPr>
        <p:spPr>
          <a:xfrm>
            <a:off x="676656" y="5779008"/>
            <a:ext cx="64008" cy="548640"/>
          </a:xfrm>
          <a:prstGeom prst="rect">
            <a:avLst/>
          </a:prstGeom>
          <a:solidFill>
            <a:srgbClr val="D64141"/>
          </a:solidFill>
          <a:ln w="12700">
            <a:solidFill>
              <a:srgbClr val="D64141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9536" y="5852160"/>
            <a:ext cx="555040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20" b="1" dirty="0">
                <a:solidFill>
                  <a:srgbClr val="143A5A"/>
                </a:solidFill>
              </a:rPr>
              <a:t>Partnerstwo nie oznacza braku wymagań — oznacza wspólne działanie.</a:t>
            </a:r>
            <a:endParaRPr lang="en-US" sz="172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65760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1051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FFFFFF"/>
                </a:solidFill>
              </a:rPr>
              <a:t>SP im. Marii Konopnickiej w Dopiewcu • rok szkolny 2026/2027</a:t>
            </a:r>
            <a:endParaRPr lang="en-US" sz="870" dirty="0"/>
          </a:p>
        </p:txBody>
      </p:sp>
      <p:sp>
        <p:nvSpPr>
          <p:cNvPr id="4" name="Text 2"/>
          <p:cNvSpPr/>
          <p:nvPr/>
        </p:nvSpPr>
        <p:spPr>
          <a:xfrm>
            <a:off x="566928" y="57607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Najważniejsze wnioski na start roku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566928" y="1207008"/>
            <a:ext cx="1417320" cy="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45</a:t>
            </a:r>
            <a:endParaRPr lang="en-US" sz="820" dirty="0"/>
          </a:p>
        </p:txBody>
      </p:sp>
      <p:pic>
        <p:nvPicPr>
          <p:cNvPr id="8" name="Image 0" descr="/mnt/data/a_bright_colorful_clean_vector_illustration_scen.png"/>
          <p:cNvPicPr>
            <a:picLocks noChangeAspect="1"/>
          </p:cNvPicPr>
          <p:nvPr/>
        </p:nvPicPr>
        <p:blipFill>
          <a:blip r:embed="rId3"/>
          <a:srcRect r="6426"/>
          <a:stretch/>
        </p:blipFill>
        <p:spPr>
          <a:xfrm>
            <a:off x="658368" y="2331720"/>
            <a:ext cx="5047488" cy="30358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126480" y="2359152"/>
            <a:ext cx="5120640" cy="3063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 fontScale="92500"/>
          </a:bodyPr>
          <a:lstStyle/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wiemy, gdzie szukać informacji i z kim rozmawiać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znamy podstawowe zasady bezpieczeństwa i komunikacji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rozumiemy główne zmiany 2026/2027 i kierunek Kompasu Jutra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wspieramy samodzielność dziecka zamiast je wyręczać
</a:t>
            </a:r>
            <a:endParaRPr lang="en-US" sz="1780" dirty="0"/>
          </a:p>
          <a:p>
            <a:r>
              <a:rPr lang="en-US" sz="1780" dirty="0">
                <a:solidFill>
                  <a:srgbClr val="1E2A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reagujemy szybko, spokojnie i we współpracy ze szkołą</a:t>
            </a:r>
            <a:endParaRPr lang="en-US" sz="178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nd_right_cr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568" y="0"/>
            <a:ext cx="650138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623560" cy="6858000"/>
          </a:xfrm>
          <a:prstGeom prst="rect">
            <a:avLst/>
          </a:prstGeom>
          <a:solidFill>
            <a:srgbClr val="FFF8F1"/>
          </a:solidFill>
          <a:ln w="12700">
            <a:solidFill>
              <a:srgbClr val="FFF8F1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623560" y="438912"/>
            <a:ext cx="0" cy="5897880"/>
          </a:xfrm>
          <a:prstGeom prst="line">
            <a:avLst/>
          </a:prstGeom>
          <a:noFill/>
          <a:ln w="38100">
            <a:solidFill>
              <a:srgbClr val="D6414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85800" y="896112"/>
            <a:ext cx="4526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143A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Dziękuję za uwagę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713232" y="2468880"/>
            <a:ext cx="434340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1E2A35"/>
                </a:solidFill>
              </a:rPr>
              <a:t>Najważniejsze dokumenty i bieżące informacje znajdą Państwo w dzienniku elektronicznym oraz na stronie szkoły.</a:t>
            </a:r>
            <a:endParaRPr lang="en-US" sz="1720" dirty="0"/>
          </a:p>
        </p:txBody>
      </p:sp>
      <p:sp>
        <p:nvSpPr>
          <p:cNvPr id="8" name="Text 5"/>
          <p:cNvSpPr/>
          <p:nvPr/>
        </p:nvSpPr>
        <p:spPr>
          <a:xfrm>
            <a:off x="713232" y="3703320"/>
            <a:ext cx="43891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80" b="1" dirty="0">
                <a:solidFill>
                  <a:srgbClr val="3B7E59"/>
                </a:solidFill>
              </a:rPr>
              <a:t>Sprawy indywidualne dzieci omawiamy po spotkaniu lub w uzgodnionym terminie — z poszanowaniem prywatności każdego ucznia.</a:t>
            </a:r>
            <a:endParaRPr lang="en-US" sz="1580" dirty="0"/>
          </a:p>
        </p:txBody>
      </p:sp>
      <p:sp>
        <p:nvSpPr>
          <p:cNvPr id="9" name="Text 6"/>
          <p:cNvSpPr/>
          <p:nvPr/>
        </p:nvSpPr>
        <p:spPr>
          <a:xfrm>
            <a:off x="11356848" y="6611112"/>
            <a:ext cx="329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20" dirty="0">
                <a:solidFill>
                  <a:srgbClr val="5F6C76"/>
                </a:solidFill>
              </a:rPr>
              <a:t>46</a:t>
            </a:r>
            <a:endParaRPr lang="en-US" sz="8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4371</Words>
  <Application>Microsoft Office PowerPoint</Application>
  <PresentationFormat>Panoramiczny</PresentationFormat>
  <Paragraphs>516</Paragraphs>
  <Slides>46</Slides>
  <Notes>46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46</vt:i4>
      </vt:variant>
    </vt:vector>
  </HeadingPairs>
  <TitlesOfParts>
    <vt:vector size="50" baseType="lpstr">
      <vt:lpstr>Aptos</vt:lpstr>
      <vt:lpstr>Aptos Display</vt:lpstr>
      <vt:lpstr>Arial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Pierwsze spotkanie dyrektora z rodzicami — wersja poszerzona 45 minut</dc:title>
  <dc:subject>Poszerzona prezentacja dla rodziców na pierwsze spotkanie z dyrektorem szkoły</dc:subject>
  <dc:creator>OpenAI</dc:creator>
  <cp:lastModifiedBy>Aleksandra Maryanowska-Naja</cp:lastModifiedBy>
  <cp:revision>8</cp:revision>
  <cp:lastPrinted>2026-09-06T18:42:24Z</cp:lastPrinted>
  <dcterms:created xsi:type="dcterms:W3CDTF">2026-09-06T18:38:35Z</dcterms:created>
  <dcterms:modified xsi:type="dcterms:W3CDTF">2026-09-29T14:11:48Z</dcterms:modified>
</cp:coreProperties>
</file>